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2"/>
  </p:handoutMasterIdLst>
  <p:sldIdLst>
    <p:sldId id="434" r:id="rId3"/>
    <p:sldId id="441" r:id="rId4"/>
    <p:sldId id="435" r:id="rId6"/>
    <p:sldId id="502" r:id="rId7"/>
    <p:sldId id="553" r:id="rId8"/>
    <p:sldId id="513" r:id="rId9"/>
    <p:sldId id="573" r:id="rId10"/>
    <p:sldId id="443" r:id="rId11"/>
    <p:sldId id="574" r:id="rId12"/>
    <p:sldId id="503" r:id="rId13"/>
    <p:sldId id="575" r:id="rId14"/>
    <p:sldId id="576" r:id="rId15"/>
    <p:sldId id="510" r:id="rId16"/>
    <p:sldId id="596" r:id="rId17"/>
    <p:sldId id="577" r:id="rId18"/>
    <p:sldId id="579" r:id="rId19"/>
    <p:sldId id="580" r:id="rId20"/>
    <p:sldId id="578" r:id="rId21"/>
    <p:sldId id="581" r:id="rId22"/>
    <p:sldId id="587" r:id="rId23"/>
    <p:sldId id="582" r:id="rId24"/>
    <p:sldId id="588" r:id="rId25"/>
    <p:sldId id="583" r:id="rId26"/>
    <p:sldId id="584" r:id="rId27"/>
    <p:sldId id="539" r:id="rId28"/>
    <p:sldId id="585" r:id="rId29"/>
    <p:sldId id="586" r:id="rId30"/>
    <p:sldId id="467" r:id="rId31"/>
  </p:sldIdLst>
  <p:sldSz cx="9144000" cy="6858000" type="screen4x3"/>
  <p:notesSz cx="9723755" cy="6858000"/>
  <p:defaultTextStyle>
    <a:defPPr>
      <a:defRPr lang="en-US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82A7"/>
    <a:srgbClr val="A7B8C6"/>
    <a:srgbClr val="FF66FF"/>
    <a:srgbClr val="1C1C1C"/>
    <a:srgbClr val="6699FF"/>
    <a:srgbClr val="D60093"/>
    <a:srgbClr val="B2B2B2"/>
    <a:srgbClr val="6600FF"/>
    <a:srgbClr val="99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02"/>
    <p:restoredTop sz="94077"/>
  </p:normalViewPr>
  <p:slideViewPr>
    <p:cSldViewPr snapToGrid="0" showGuides="1">
      <p:cViewPr varScale="1">
        <p:scale>
          <a:sx n="39" d="100"/>
          <a:sy n="39" d="100"/>
        </p:scale>
        <p:origin x="-13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07038" y="0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07038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07038" y="0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Rectangle 4"/>
          <p:cNvSpPr>
            <a:spLocks noRot="1" noTextEdit="1"/>
          </p:cNvSpPr>
          <p:nvPr>
            <p:ph type="sldImg" idx="2"/>
          </p:nvPr>
        </p:nvSpPr>
        <p:spPr>
          <a:xfrm>
            <a:off x="3148013" y="514350"/>
            <a:ext cx="3429000" cy="25717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1550" y="3257550"/>
            <a:ext cx="7780338" cy="3086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07038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5507038" y="6513513"/>
            <a:ext cx="4214812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42"/>
          <p:cNvSpPr>
            <a:spLocks noChangeArrowheads="1"/>
          </p:cNvSpPr>
          <p:nvPr/>
        </p:nvSpPr>
        <p:spPr bwMode="gray">
          <a:xfrm>
            <a:off x="3084513" y="0"/>
            <a:ext cx="1417638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1634"/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solidFill>
            <a:srgbClr val="6699FF"/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1596"/>
          <p:cNvSpPr>
            <a:spLocks noChangeArrowheads="1"/>
          </p:cNvSpPr>
          <p:nvPr/>
        </p:nvSpPr>
        <p:spPr bwMode="gray">
          <a:xfrm>
            <a:off x="6902450" y="0"/>
            <a:ext cx="303213" cy="6858000"/>
          </a:xfrm>
          <a:prstGeom prst="rect">
            <a:avLst/>
          </a:prstGeom>
          <a:solidFill>
            <a:schemeClr val="accent2">
              <a:alpha val="30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1597"/>
          <p:cNvSpPr>
            <a:spLocks noChangeArrowheads="1"/>
          </p:cNvSpPr>
          <p:nvPr/>
        </p:nvSpPr>
        <p:spPr bwMode="gray">
          <a:xfrm>
            <a:off x="7158038" y="0"/>
            <a:ext cx="227013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Rectangle 1592"/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rgbClr val="6699FF">
              <a:alpha val="64000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593"/>
          <p:cNvSpPr>
            <a:spLocks noChangeArrowheads="1"/>
          </p:cNvSpPr>
          <p:nvPr/>
        </p:nvSpPr>
        <p:spPr bwMode="gray">
          <a:xfrm>
            <a:off x="5359400" y="-17462"/>
            <a:ext cx="728663" cy="6938963"/>
          </a:xfrm>
          <a:prstGeom prst="rect">
            <a:avLst/>
          </a:prstGeom>
          <a:solidFill>
            <a:srgbClr val="6699FF">
              <a:alpha val="53999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1594"/>
          <p:cNvSpPr>
            <a:spLocks noChangeArrowheads="1"/>
          </p:cNvSpPr>
          <p:nvPr/>
        </p:nvSpPr>
        <p:spPr bwMode="gray">
          <a:xfrm>
            <a:off x="6018213" y="0"/>
            <a:ext cx="547688" cy="6938963"/>
          </a:xfrm>
          <a:prstGeom prst="rect">
            <a:avLst/>
          </a:prstGeom>
          <a:solidFill>
            <a:srgbClr val="6699FF">
              <a:alpha val="47000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1595"/>
          <p:cNvSpPr>
            <a:spLocks noChangeArrowheads="1"/>
          </p:cNvSpPr>
          <p:nvPr/>
        </p:nvSpPr>
        <p:spPr bwMode="gray">
          <a:xfrm>
            <a:off x="6516688" y="0"/>
            <a:ext cx="446088" cy="6858000"/>
          </a:xfrm>
          <a:prstGeom prst="rect">
            <a:avLst/>
          </a:prstGeom>
          <a:solidFill>
            <a:srgbClr val="6699FF">
              <a:alpha val="37000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Rectangle 1622"/>
          <p:cNvSpPr>
            <a:spLocks noChangeArrowheads="1"/>
          </p:cNvSpPr>
          <p:nvPr/>
        </p:nvSpPr>
        <p:spPr bwMode="gray">
          <a:xfrm>
            <a:off x="7339013" y="0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623"/>
          <p:cNvSpPr>
            <a:spLocks noChangeArrowheads="1"/>
          </p:cNvSpPr>
          <p:nvPr/>
        </p:nvSpPr>
        <p:spPr bwMode="gray">
          <a:xfrm>
            <a:off x="8366125" y="0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24"/>
          <p:cNvSpPr>
            <a:spLocks noChangeArrowheads="1"/>
          </p:cNvSpPr>
          <p:nvPr/>
        </p:nvSpPr>
        <p:spPr bwMode="gray">
          <a:xfrm>
            <a:off x="8669338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643"/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1644"/>
          <p:cNvSpPr>
            <a:spLocks noChangeArrowheads="1"/>
          </p:cNvSpPr>
          <p:nvPr/>
        </p:nvSpPr>
        <p:spPr bwMode="gray">
          <a:xfrm>
            <a:off x="8058150" y="0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 w="28575" algn="ctr">
            <a:solidFill>
              <a:schemeClr val="bg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Rectangle 1645"/>
          <p:cNvSpPr>
            <a:spLocks noChangeArrowheads="1"/>
          </p:cNvSpPr>
          <p:nvPr/>
        </p:nvSpPr>
        <p:spPr bwMode="gray">
          <a:xfrm>
            <a:off x="8177213" y="0"/>
            <a:ext cx="230188" cy="6858000"/>
          </a:xfrm>
          <a:prstGeom prst="rect">
            <a:avLst/>
          </a:prstGeom>
          <a:solidFill>
            <a:schemeClr val="accent2">
              <a:alpha val="17999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6847" name="Rectangle 1647"/>
          <p:cNvSpPr>
            <a:spLocks noGrp="1" noChangeArrowheads="1"/>
          </p:cNvSpPr>
          <p:nvPr>
            <p:ph type="ctrTitle" sz="quarter" hasCustomPrompt="1"/>
          </p:nvPr>
        </p:nvSpPr>
        <p:spPr bwMode="gray">
          <a:xfrm>
            <a:off x="1787525" y="1314450"/>
            <a:ext cx="7131050" cy="147002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zh-CN" altLang="en-US"/>
              <a:t>酒店职业英语课程教学标准</a:t>
            </a:r>
            <a:endParaRPr lang="zh-CN" altLang="en-US"/>
          </a:p>
        </p:txBody>
      </p:sp>
      <p:sp>
        <p:nvSpPr>
          <p:cNvPr id="436848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649663" y="3317875"/>
            <a:ext cx="5140325" cy="1139825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" name="Rectangle 165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Rectangle 1649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8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Rectangle 165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3" cy="2349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23113" y="65088"/>
            <a:ext cx="2020887" cy="6457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55688" y="65088"/>
            <a:ext cx="5915025" cy="6457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1162050"/>
            <a:ext cx="3903662" cy="536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8750" y="1162050"/>
            <a:ext cx="3905250" cy="536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1019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1002" name="Rectangle 474"/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1">
              <a:alpha val="80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03" name="Rectangle 475"/>
          <p:cNvSpPr>
            <a:spLocks noChangeArrowheads="1"/>
          </p:cNvSpPr>
          <p:nvPr/>
        </p:nvSpPr>
        <p:spPr bwMode="gray">
          <a:xfrm>
            <a:off x="0" y="0"/>
            <a:ext cx="330200" cy="6858000"/>
          </a:xfrm>
          <a:prstGeom prst="rect">
            <a:avLst/>
          </a:prstGeom>
          <a:solidFill>
            <a:schemeClr val="accent1"/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05" name="Rectangle 477"/>
          <p:cNvSpPr>
            <a:spLocks noChangeArrowheads="1"/>
          </p:cNvSpPr>
          <p:nvPr/>
        </p:nvSpPr>
        <p:spPr bwMode="gray">
          <a:xfrm>
            <a:off x="749300" y="-14287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07" name="Rectangle 479"/>
          <p:cNvSpPr>
            <a:spLocks noChangeArrowheads="1"/>
          </p:cNvSpPr>
          <p:nvPr/>
        </p:nvSpPr>
        <p:spPr bwMode="gray">
          <a:xfrm>
            <a:off x="533400" y="0"/>
            <a:ext cx="168275" cy="6865938"/>
          </a:xfrm>
          <a:prstGeom prst="rect">
            <a:avLst/>
          </a:prstGeom>
          <a:solidFill>
            <a:srgbClr val="FF66FF">
              <a:alpha val="53999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09" name="Rectangle 481"/>
          <p:cNvSpPr>
            <a:spLocks noChangeArrowheads="1"/>
          </p:cNvSpPr>
          <p:nvPr/>
        </p:nvSpPr>
        <p:spPr bwMode="gray">
          <a:xfrm>
            <a:off x="674688" y="0"/>
            <a:ext cx="114300" cy="6872288"/>
          </a:xfrm>
          <a:prstGeom prst="rect">
            <a:avLst/>
          </a:prstGeom>
          <a:solidFill>
            <a:srgbClr val="FF99CC">
              <a:alpha val="37000"/>
            </a:srgbClr>
          </a:solidFill>
          <a:ln w="28575" algn="ctr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988" name="Rectangle 460"/>
          <p:cNvSpPr>
            <a:spLocks noGrp="1"/>
          </p:cNvSpPr>
          <p:nvPr>
            <p:ph type="title"/>
          </p:nvPr>
        </p:nvSpPr>
        <p:spPr>
          <a:xfrm>
            <a:off x="1055688" y="65088"/>
            <a:ext cx="7958137" cy="1011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3" name="Rectangle 461"/>
          <p:cNvSpPr>
            <a:spLocks noGrp="1"/>
          </p:cNvSpPr>
          <p:nvPr>
            <p:ph type="body" idx="1"/>
          </p:nvPr>
        </p:nvSpPr>
        <p:spPr>
          <a:xfrm>
            <a:off x="1182688" y="1162050"/>
            <a:ext cx="7961312" cy="5360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0990" name="Rectangle 46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991" name="Rectangle 46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2000" b="0">
                <a:solidFill>
                  <a:srgbClr val="FF66CC"/>
                </a:solidFill>
                <a:latin typeface="Arial" panose="020B0604020202020204" pitchFamily="34" charset="0"/>
                <a:ea typeface="华文琥珀" panose="0201080004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66CC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Tour Guide Practice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50992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1036" name="Oval 508"/>
          <p:cNvSpPr>
            <a:spLocks noChangeArrowheads="1"/>
          </p:cNvSpPr>
          <p:nvPr/>
        </p:nvSpPr>
        <p:spPr bwMode="gray">
          <a:xfrm>
            <a:off x="438150" y="1892300"/>
            <a:ext cx="619125" cy="614363"/>
          </a:xfrm>
          <a:prstGeom prst="ellipse">
            <a:avLst/>
          </a:prstGeom>
          <a:blipFill dpi="0" rotWithShape="1">
            <a:blip r:embed="rId12" cstate="print"/>
            <a:srcRect/>
            <a:stretch>
              <a:fillRect/>
            </a:stretch>
          </a:blipFill>
          <a:ln w="28575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39" name="Oval 511"/>
          <p:cNvSpPr>
            <a:spLocks noChangeArrowheads="1"/>
          </p:cNvSpPr>
          <p:nvPr/>
        </p:nvSpPr>
        <p:spPr bwMode="gray">
          <a:xfrm>
            <a:off x="454025" y="315913"/>
            <a:ext cx="603250" cy="596900"/>
          </a:xfrm>
          <a:prstGeom prst="ellipse">
            <a:avLst/>
          </a:prstGeom>
          <a:blipFill dpi="0" rotWithShape="1">
            <a:blip r:embed="rId13" cstate="print"/>
            <a:srcRect/>
            <a:stretch>
              <a:fillRect/>
            </a:stretch>
          </a:blipFill>
          <a:ln w="57150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043" name="Oval 515"/>
          <p:cNvSpPr>
            <a:spLocks noChangeArrowheads="1"/>
          </p:cNvSpPr>
          <p:nvPr/>
        </p:nvSpPr>
        <p:spPr bwMode="gray">
          <a:xfrm>
            <a:off x="430213" y="1128713"/>
            <a:ext cx="603250" cy="593725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38100" algn="ctr">
            <a:solidFill>
              <a:srgbClr val="F8F8F8">
                <a:alpha val="70000"/>
              </a:srgbClr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5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1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510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510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510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10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10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002" grpId="0" animBg="1"/>
      <p:bldP spid="151002" grpId="1" animBg="1"/>
      <p:bldP spid="151003" grpId="0" animBg="1"/>
      <p:bldP spid="151003" grpId="1" animBg="1"/>
      <p:bldP spid="151005" grpId="0" animBg="1"/>
      <p:bldP spid="151005" grpId="1" animBg="1"/>
      <p:bldP spid="151007" grpId="0" animBg="1"/>
      <p:bldP spid="151007" grpId="1" animBg="1"/>
      <p:bldP spid="151009" grpId="0" animBg="1"/>
      <p:bldP spid="151009" grpId="1" animBg="1"/>
      <p:bldP spid="150988" grpId="0"/>
    </p:bld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anose="05000000000000000000" pitchFamily="2" charset="2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hyperlink" Target="Part%203%20Moving%20in%20an%20Exhibition.ppt1.ppt" TargetMode="External"/><Relationship Id="rId2" Type="http://schemas.openxmlformats.org/officeDocument/2006/relationships/hyperlink" Target="Part%204%20Receiving%20Clients.ppt1.ppt" TargetMode="Externa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GIF"/><Relationship Id="rId2" Type="http://schemas.openxmlformats.org/officeDocument/2006/relationships/slide" Target="slide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2409" name="Rectangle 41"/>
          <p:cNvSpPr>
            <a:spLocks noGrp="1" noChangeArrowheads="1"/>
          </p:cNvSpPr>
          <p:nvPr>
            <p:ph type="ctrTitle" sz="quarter" hasCustomPrompt="1"/>
          </p:nvPr>
        </p:nvSpPr>
        <p:spPr bwMode="gray">
          <a:xfrm>
            <a:off x="0" y="258763"/>
            <a:ext cx="9144000" cy="2998788"/>
          </a:xfrm>
          <a:effectLst>
            <a:outerShdw dist="17961" dir="2700000" algn="ctr" rotWithShape="0">
              <a:srgbClr val="F8F8F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400" b="1" i="0" u="sng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b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  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Module 2 Services at an Exhibition</a:t>
            </a:r>
            <a:b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b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Part 4 Receiving Clients</a:t>
            </a:r>
            <a:b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接待客户</a:t>
            </a: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2" name="Group 50"/>
          <p:cNvGrpSpPr/>
          <p:nvPr/>
        </p:nvGrpSpPr>
        <p:grpSpPr>
          <a:xfrm>
            <a:off x="5780088" y="5492750"/>
            <a:ext cx="669925" cy="654050"/>
            <a:chOff x="4027" y="3016"/>
            <a:chExt cx="515" cy="505"/>
          </a:xfrm>
        </p:grpSpPr>
        <p:sp>
          <p:nvSpPr>
            <p:cNvPr id="3081" name="Oval 51"/>
            <p:cNvSpPr/>
            <p:nvPr/>
          </p:nvSpPr>
          <p:spPr>
            <a:xfrm>
              <a:off x="4027" y="3016"/>
              <a:ext cx="515" cy="505"/>
            </a:xfrm>
            <a:prstGeom prst="ellipse">
              <a:avLst/>
            </a:prstGeom>
            <a:solidFill>
              <a:srgbClr val="FF66FF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082" name="Picture 52" descr="sphere_highlight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46" y="3018"/>
              <a:ext cx="470" cy="241"/>
            </a:xfrm>
            <a:prstGeom prst="rect">
              <a:avLst/>
            </a:prstGeom>
            <a:solidFill>
              <a:srgbClr val="FF66FF"/>
            </a:solidFill>
            <a:ln w="9525">
              <a:noFill/>
            </a:ln>
          </p:spPr>
        </p:pic>
      </p:grpSp>
      <p:grpSp>
        <p:nvGrpSpPr>
          <p:cNvPr id="3" name="Group 53"/>
          <p:cNvGrpSpPr/>
          <p:nvPr/>
        </p:nvGrpSpPr>
        <p:grpSpPr>
          <a:xfrm>
            <a:off x="7183438" y="5016500"/>
            <a:ext cx="349250" cy="339725"/>
            <a:chOff x="4027" y="3016"/>
            <a:chExt cx="515" cy="505"/>
          </a:xfrm>
        </p:grpSpPr>
        <p:sp>
          <p:nvSpPr>
            <p:cNvPr id="3079" name="Oval 54"/>
            <p:cNvSpPr/>
            <p:nvPr/>
          </p:nvSpPr>
          <p:spPr>
            <a:xfrm>
              <a:off x="4027" y="3016"/>
              <a:ext cx="515" cy="505"/>
            </a:xfrm>
            <a:prstGeom prst="ellipse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080" name="Picture 55" descr="sphere_highlight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6" y="3018"/>
              <a:ext cx="470" cy="241"/>
            </a:xfrm>
            <a:prstGeom prst="rect">
              <a:avLst/>
            </a:prstGeom>
            <a:solidFill>
              <a:srgbClr val="FF00FF"/>
            </a:solidFill>
            <a:ln w="9525">
              <a:noFill/>
            </a:ln>
          </p:spPr>
        </p:pic>
      </p:grpSp>
      <p:sp>
        <p:nvSpPr>
          <p:cNvPr id="442427" name="Text Box 59"/>
          <p:cNvSpPr txBox="1"/>
          <p:nvPr/>
        </p:nvSpPr>
        <p:spPr>
          <a:xfrm>
            <a:off x="4576763" y="3389313"/>
            <a:ext cx="3859212" cy="51911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endParaRPr lang="en-US" altLang="zh-CN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78" name="Picture 17" descr="imagesCAXARCP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0" y="3371850"/>
            <a:ext cx="4152900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5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424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2291" name="Text Box 38"/>
          <p:cNvSpPr txBox="1"/>
          <p:nvPr/>
        </p:nvSpPr>
        <p:spPr>
          <a:xfrm>
            <a:off x="955675" y="266700"/>
            <a:ext cx="7900988" cy="519113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Task 1 Receiving Customers at a Booth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292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2303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3" name="Rectangle 3"/>
          <p:cNvSpPr/>
          <p:nvPr/>
        </p:nvSpPr>
        <p:spPr>
          <a:xfrm>
            <a:off x="-266700" y="701675"/>
            <a:ext cx="9410700" cy="61563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Activity 2 Listening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Mini task I. Listen and fill in the blanks with the information you hear.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Good afternoon, Sir. (1)_______________________________.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Good afternoon. I’m (2) _______________________________of Saudi D&amp; K Company. I am glad to see so many of your products at this fair. I am interested in them.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Thank you very much for (3) _______________________________. Our products have already been exported to USA, Canada, Japan, (4) _______          and (5)_________. They are well received by the customers of those countries because of (6) _________,     (7) _________     and (8) _________    of our toys.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294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56388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TextBox 33"/>
          <p:cNvSpPr txBox="1"/>
          <p:nvPr/>
        </p:nvSpPr>
        <p:spPr>
          <a:xfrm>
            <a:off x="3536950" y="1474788"/>
            <a:ext cx="44831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Welcome to our stand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33"/>
          <p:cNvSpPr txBox="1"/>
          <p:nvPr/>
        </p:nvSpPr>
        <p:spPr>
          <a:xfrm>
            <a:off x="3898900" y="1970088"/>
            <a:ext cx="4103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the purchasing manager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33"/>
          <p:cNvSpPr txBox="1"/>
          <p:nvPr/>
        </p:nvSpPr>
        <p:spPr>
          <a:xfrm>
            <a:off x="3789363" y="3055938"/>
            <a:ext cx="53546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your high praise of our products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33"/>
          <p:cNvSpPr txBox="1"/>
          <p:nvPr/>
        </p:nvSpPr>
        <p:spPr>
          <a:xfrm>
            <a:off x="1354138" y="3748088"/>
            <a:ext cx="21224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Singapore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33"/>
          <p:cNvSpPr txBox="1"/>
          <p:nvPr/>
        </p:nvSpPr>
        <p:spPr>
          <a:xfrm>
            <a:off x="3994150" y="3868738"/>
            <a:ext cx="21224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France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6678613" y="4203700"/>
            <a:ext cx="24653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good quality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Box 33"/>
          <p:cNvSpPr txBox="1"/>
          <p:nvPr/>
        </p:nvSpPr>
        <p:spPr>
          <a:xfrm>
            <a:off x="666750" y="4592638"/>
            <a:ext cx="21224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low price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3224213" y="4603750"/>
            <a:ext cx="2122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cute design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3315" name="Text Box 38"/>
          <p:cNvSpPr txBox="1"/>
          <p:nvPr/>
        </p:nvSpPr>
        <p:spPr>
          <a:xfrm>
            <a:off x="1050925" y="201613"/>
            <a:ext cx="7900988" cy="822325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Activity 2 Listening (2)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6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3323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7" name="Rectangle 3"/>
          <p:cNvSpPr/>
          <p:nvPr/>
        </p:nvSpPr>
        <p:spPr>
          <a:xfrm>
            <a:off x="0" y="606425"/>
            <a:ext cx="9144000" cy="62515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I am interested in your plush toys and bamboo toys. Would you please give the (9) _________</a:t>
            </a:r>
            <a:r>
              <a:rPr lang="en-US" altLang="zh-CN" sz="2400" u="sng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 these products so that we can analyze the marketing in my country?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Of course! These are the latest offers on our products.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Thanks! If your price is competitive and the quality is to the satisfaction of our customers, (10) ___________________           will follow.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I am sure that you will be satisfied with our high quality and reasonable price.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Also, I’d like to know about other products from your company. Could you please give me your catalogue for reference?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My pleasure! However, our catalogues have run out during this fair because of (11) _______________________________. Would it be OK (12)   _______________________________,                       and I will make sure I get a new one sent by courier to you immediately after they are printed?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8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588" y="5638800"/>
            <a:ext cx="887412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TextBox 33"/>
          <p:cNvSpPr txBox="1"/>
          <p:nvPr/>
        </p:nvSpPr>
        <p:spPr>
          <a:xfrm>
            <a:off x="2946400" y="903288"/>
            <a:ext cx="2006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latest offers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33"/>
          <p:cNvSpPr txBox="1"/>
          <p:nvPr/>
        </p:nvSpPr>
        <p:spPr>
          <a:xfrm>
            <a:off x="4868863" y="2503488"/>
            <a:ext cx="42751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substantial orders from us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Box 33"/>
          <p:cNvSpPr txBox="1"/>
          <p:nvPr/>
        </p:nvSpPr>
        <p:spPr>
          <a:xfrm>
            <a:off x="2978150" y="5202238"/>
            <a:ext cx="48466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the great interest from visitors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Box 33"/>
          <p:cNvSpPr txBox="1"/>
          <p:nvPr/>
        </p:nvSpPr>
        <p:spPr>
          <a:xfrm>
            <a:off x="2182813" y="5735638"/>
            <a:ext cx="69611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If I have our copy photocopied for you now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4339" name="Text Box 38"/>
          <p:cNvSpPr txBox="1"/>
          <p:nvPr/>
        </p:nvSpPr>
        <p:spPr>
          <a:xfrm>
            <a:off x="1050925" y="201613"/>
            <a:ext cx="7900988" cy="45720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Activity 2 Listening (3)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340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4344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5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1" name="Rectangle 3"/>
          <p:cNvSpPr/>
          <p:nvPr/>
        </p:nvSpPr>
        <p:spPr>
          <a:xfrm>
            <a:off x="0" y="606425"/>
            <a:ext cx="9144000" cy="62515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Sure, that’s a good idea.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OK, could you just take a seat, while I get the copying done?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Thanks for your help. This is my business card with my address and telephone number.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Thank you. I am the representative (13) _______________________________.                                             My name is Eric Zhang. This is my business card. You can contact me anytime. I do hope we can work together for our mutual benefit.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Good. I also hope to have the opportunity for future cooperation.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Thank you for visiting our stand. I hope we can keep in touch with each other.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2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56388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" name="TextBox 33"/>
          <p:cNvSpPr txBox="1"/>
          <p:nvPr/>
        </p:nvSpPr>
        <p:spPr>
          <a:xfrm>
            <a:off x="0" y="2573338"/>
            <a:ext cx="85423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in charge of business in Africa and the Middle East.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6387" name="Text Box 38"/>
          <p:cNvSpPr txBox="1"/>
          <p:nvPr/>
        </p:nvSpPr>
        <p:spPr>
          <a:xfrm>
            <a:off x="1050925" y="201613"/>
            <a:ext cx="7900988" cy="52197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Receiving Customers at a Booth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88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6392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184" name="Rectangle 3"/>
          <p:cNvSpPr/>
          <p:nvPr/>
        </p:nvSpPr>
        <p:spPr>
          <a:xfrm>
            <a:off x="554355" y="1101725"/>
            <a:ext cx="8589645" cy="510921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Mini taskⅡ. Understanding 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Answer the following question according to what you hear.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problem occurred at the fair and how did Eric Zhang solve it?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A purchasing manager of Saudi D&amp;K Company is interested in products of Eric Zhang’s company and asked for a catalogue, but catalogues have run out. Eric Zhang made a photocopy for him and promised to get a new one sent by courier to him immediately after catalogues are printed.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0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619500"/>
            <a:ext cx="60960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txEl>
                                              <p:charRg st="154" end="4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4">
                                            <p:txEl>
                                              <p:charRg st="154" end="4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4">
                                            <p:txEl>
                                              <p:charRg st="154" end="4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6387" name="Text Box 38"/>
          <p:cNvSpPr txBox="1"/>
          <p:nvPr/>
        </p:nvSpPr>
        <p:spPr>
          <a:xfrm>
            <a:off x="1050925" y="201613"/>
            <a:ext cx="7900988" cy="52197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Receiving Customers at a Booth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388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6392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184" name="Rectangle 3"/>
          <p:cNvSpPr/>
          <p:nvPr/>
        </p:nvSpPr>
        <p:spPr>
          <a:xfrm>
            <a:off x="554038" y="1101725"/>
            <a:ext cx="8361362" cy="316865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Mini-task III  Role-play 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Student A and B role-play the parts of Eric Zhang and Mr. White respectively.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0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619500"/>
            <a:ext cx="60960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7411" name="Text Box 38"/>
          <p:cNvSpPr txBox="1"/>
          <p:nvPr/>
        </p:nvSpPr>
        <p:spPr>
          <a:xfrm>
            <a:off x="1050925" y="201613"/>
            <a:ext cx="7900988" cy="52197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Receiving Customers at a Booth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2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7416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9816" name="Rectangle 3"/>
          <p:cNvSpPr/>
          <p:nvPr/>
        </p:nvSpPr>
        <p:spPr>
          <a:xfrm>
            <a:off x="573088" y="777875"/>
            <a:ext cx="8037512" cy="522605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Activity 3 Reading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Mini task I. Understanding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Are the following statements are true or false?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When talking about creating a good first impression, it does really matter what you sell at the trade fair.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Sitting down, flipping through a magazine, or chatting with colleagues is inappropriate at an exhibition.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Offering up a constant conversation means that you are approaching, engaging and welcoming attendees.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 The first step to begin new relationships is to create a good first impression.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 A positive first impression lays the foundation for a positive, profitable relationship.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F   (2)T   (3) F   (4) T   (5)T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4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81700"/>
            <a:ext cx="60960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>
                                            <p:txEl>
                                              <p:charRg st="599" end="6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6">
                                            <p:txEl>
                                              <p:charRg st="599" end="6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6">
                                            <p:txEl>
                                              <p:charRg st="599" end="6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8435" name="Text Box 38"/>
          <p:cNvSpPr txBox="1"/>
          <p:nvPr/>
        </p:nvSpPr>
        <p:spPr>
          <a:xfrm>
            <a:off x="1050925" y="201613"/>
            <a:ext cx="7900988" cy="52197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Receiving Customers at a Booth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6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8439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1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7" name="Rectangle 3"/>
          <p:cNvSpPr/>
          <p:nvPr/>
        </p:nvSpPr>
        <p:spPr>
          <a:xfrm>
            <a:off x="554038" y="1101725"/>
            <a:ext cx="8361362" cy="316865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Mini task Ⅱ. Speaking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Recall your working experience at the exhibitions. Have you ever made the non-verbal mistakes listed in the article? Discuss with your partner how you can avoid making those mistakes.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8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9459" name="Text Box 38"/>
          <p:cNvSpPr txBox="1"/>
          <p:nvPr/>
        </p:nvSpPr>
        <p:spPr>
          <a:xfrm>
            <a:off x="1050925" y="201613"/>
            <a:ext cx="7900988" cy="521970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Receiving Customers at a Booth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460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9463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1" name="Rectangle 3"/>
          <p:cNvSpPr/>
          <p:nvPr/>
        </p:nvSpPr>
        <p:spPr>
          <a:xfrm>
            <a:off x="554038" y="1101725"/>
            <a:ext cx="7789862" cy="473075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Activity 4 Reading 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Read the following passage and discuss the questions with your partners.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Why can entertainment make one tradeshow exhibit memorable?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 How will we choose entertainments in organizing activities for an exhibition?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2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0483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Task 2 Socializing with Clients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4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0488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5" name="Rectangle 3"/>
          <p:cNvSpPr/>
          <p:nvPr/>
        </p:nvSpPr>
        <p:spPr>
          <a:xfrm>
            <a:off x="247650" y="1139825"/>
            <a:ext cx="4341813" cy="57181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performance </a:t>
            </a:r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achievement </a:t>
            </a:r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成就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event  </a:t>
            </a:r>
            <a:r>
              <a:rPr lang="en-US" altLang="zh-CN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事件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promote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促进，增进，推广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extend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hot adj.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辣的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characterize v. 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为特征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Cantonese  adj.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广东的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cuisine n.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菜肴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simmer v.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煨，炖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consume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食用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maintain 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保持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spirited adj. 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精神饱满的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6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Rectangle 3"/>
          <p:cNvSpPr/>
          <p:nvPr/>
        </p:nvSpPr>
        <p:spPr>
          <a:xfrm>
            <a:off x="4484688" y="1203325"/>
            <a:ext cx="4659312" cy="495935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 honor of sb.  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专为某人准备的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etiquette n.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礼节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dictate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规定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tap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敲，击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utensil n.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餐具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clink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碰在一起叮当响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Punch n.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潘趣酒 （一种用葡萄酒或烈酒与果汁、苏打水等调和制成的饮料，常加糖和香料）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succinct  adj.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简洁的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highlight v. </a:t>
            </a:r>
            <a:r>
              <a:rPr lang="zh-CN" altLang="en-US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强调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1507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Task 2 Socializing with Clients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8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1513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5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1509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14" name="Rectangle 3"/>
          <p:cNvSpPr/>
          <p:nvPr/>
        </p:nvSpPr>
        <p:spPr>
          <a:xfrm>
            <a:off x="808038" y="974725"/>
            <a:ext cx="810736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Activity 1 Speaking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Discuss the following in a small group.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1)When will you have to socialize with business associates?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Before getting down to business; during a dinner; in the evening over drinks; travelling together to the factory etc.</a:t>
            </a:r>
            <a:endParaRPr lang="en-US" altLang="zh-CN" sz="32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11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695700"/>
            <a:ext cx="609600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>
                                            <p:txEl>
                                              <p:charRg st="122" end="2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14">
                                            <p:txEl>
                                              <p:charRg st="122" end="2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14">
                                            <p:txEl>
                                              <p:charRg st="122" end="2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页脚占位符 4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95313" y="285750"/>
            <a:ext cx="8548688" cy="10112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Module 2 </a:t>
            </a:r>
            <a:b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Services before an Exhibition</a:t>
            </a:r>
            <a:b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b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</a:b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15084" name="AutoShape 12"/>
          <p:cNvSpPr>
            <a:spLocks noChangeArrowheads="1"/>
          </p:cNvSpPr>
          <p:nvPr/>
        </p:nvSpPr>
        <p:spPr bwMode="gray">
          <a:xfrm>
            <a:off x="3992563" y="1209675"/>
            <a:ext cx="4532313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13"/>
          <p:cNvSpPr/>
          <p:nvPr/>
        </p:nvSpPr>
        <p:spPr>
          <a:xfrm>
            <a:off x="5238750" y="1263650"/>
            <a:ext cx="28400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Learning Objectives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86" name="AutoShape 14"/>
          <p:cNvSpPr>
            <a:spLocks noChangeArrowheads="1"/>
          </p:cNvSpPr>
          <p:nvPr/>
        </p:nvSpPr>
        <p:spPr bwMode="gray">
          <a:xfrm>
            <a:off x="3992563" y="1874838"/>
            <a:ext cx="4532313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15"/>
          <p:cNvSpPr/>
          <p:nvPr/>
        </p:nvSpPr>
        <p:spPr>
          <a:xfrm>
            <a:off x="5275263" y="1890713"/>
            <a:ext cx="2947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Warm-up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88" name="AutoShape 16"/>
          <p:cNvSpPr>
            <a:spLocks noChangeArrowheads="1"/>
          </p:cNvSpPr>
          <p:nvPr/>
        </p:nvSpPr>
        <p:spPr bwMode="gray">
          <a:xfrm>
            <a:off x="3989388" y="2533650"/>
            <a:ext cx="4532313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5" name="Rectangle 17"/>
          <p:cNvSpPr/>
          <p:nvPr/>
        </p:nvSpPr>
        <p:spPr>
          <a:xfrm>
            <a:off x="4061143" y="2566988"/>
            <a:ext cx="445833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pres?slideindex=1&amp;slidetitle="/>
              </a:rPr>
              <a:t>Task 1 </a:t>
            </a:r>
            <a:r>
              <a:rPr lang="en-US" altLang="zh-CN" sz="1800" u="sng" dirty="0">
                <a:solidFill>
                  <a:srgbClr val="4582A7"/>
                </a:solidFill>
                <a:ea typeface="宋体" panose="02010600030101010101" pitchFamily="2" charset="-122"/>
                <a:sym typeface="+mn-ea"/>
              </a:rPr>
              <a:t>Receiving Customers at a Booth </a:t>
            </a:r>
            <a:endParaRPr lang="en-US" altLang="zh-CN" sz="1800" u="sng" dirty="0">
              <a:solidFill>
                <a:srgbClr val="4582A7"/>
              </a:solidFill>
              <a:ea typeface="宋体" panose="02010600030101010101" pitchFamily="2" charset="-122"/>
            </a:endParaRPr>
          </a:p>
          <a:p>
            <a:pPr algn="l" eaLnBrk="0" hangingPunct="0"/>
            <a:endParaRPr lang="en-US" altLang="zh-CN" sz="1800" u="sng" dirty="0">
              <a:solidFill>
                <a:srgbClr val="4582A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90" name="Oval 18"/>
          <p:cNvSpPr>
            <a:spLocks noChangeArrowheads="1"/>
          </p:cNvSpPr>
          <p:nvPr/>
        </p:nvSpPr>
        <p:spPr bwMode="gray">
          <a:xfrm>
            <a:off x="3925888" y="1314450"/>
            <a:ext cx="203200" cy="20161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91" name="Oval 19"/>
          <p:cNvSpPr>
            <a:spLocks noChangeArrowheads="1"/>
          </p:cNvSpPr>
          <p:nvPr/>
        </p:nvSpPr>
        <p:spPr bwMode="gray">
          <a:xfrm>
            <a:off x="3951288" y="201930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92" name="Oval 20"/>
          <p:cNvSpPr>
            <a:spLocks noChangeArrowheads="1"/>
          </p:cNvSpPr>
          <p:nvPr/>
        </p:nvSpPr>
        <p:spPr bwMode="gray">
          <a:xfrm>
            <a:off x="3937000" y="2649538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93" name="AutoShape 21"/>
          <p:cNvSpPr>
            <a:spLocks noChangeArrowheads="1"/>
          </p:cNvSpPr>
          <p:nvPr/>
        </p:nvSpPr>
        <p:spPr bwMode="gray">
          <a:xfrm>
            <a:off x="3992563" y="3182938"/>
            <a:ext cx="4532313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Rectangle 22"/>
          <p:cNvSpPr/>
          <p:nvPr/>
        </p:nvSpPr>
        <p:spPr>
          <a:xfrm>
            <a:off x="4006850" y="3165475"/>
            <a:ext cx="449103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pres?slideindex=1&amp;slidetitle="/>
              </a:rPr>
              <a:t>Task 2 Socializing with Clients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95" name="Oval 23"/>
          <p:cNvSpPr>
            <a:spLocks noChangeArrowheads="1"/>
          </p:cNvSpPr>
          <p:nvPr/>
        </p:nvSpPr>
        <p:spPr bwMode="gray">
          <a:xfrm>
            <a:off x="3952875" y="333375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96" name="AutoShape 24"/>
          <p:cNvSpPr>
            <a:spLocks noChangeArrowheads="1"/>
          </p:cNvSpPr>
          <p:nvPr/>
        </p:nvSpPr>
        <p:spPr bwMode="gray">
          <a:xfrm>
            <a:off x="3992563" y="3884613"/>
            <a:ext cx="44926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Rectangle 25"/>
          <p:cNvSpPr/>
          <p:nvPr/>
        </p:nvSpPr>
        <p:spPr>
          <a:xfrm>
            <a:off x="4117975" y="3903663"/>
            <a:ext cx="46656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pres?slideindex=1&amp;slidetitle="/>
              </a:rPr>
              <a:t>Task 3 Going Sightseeing with Clients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0" hangingPunct="0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098" name="Oval 26"/>
          <p:cNvSpPr>
            <a:spLocks noChangeArrowheads="1"/>
          </p:cNvSpPr>
          <p:nvPr/>
        </p:nvSpPr>
        <p:spPr bwMode="gray">
          <a:xfrm>
            <a:off x="3898900" y="398780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15" name="Group 27"/>
          <p:cNvGrpSpPr/>
          <p:nvPr/>
        </p:nvGrpSpPr>
        <p:grpSpPr>
          <a:xfrm>
            <a:off x="828675" y="1222375"/>
            <a:ext cx="2373313" cy="4814888"/>
            <a:chOff x="192" y="1706"/>
            <a:chExt cx="1684" cy="1683"/>
          </a:xfrm>
        </p:grpSpPr>
        <p:sp>
          <p:nvSpPr>
            <p:cNvPr id="4126" name="Oval 28"/>
            <p:cNvSpPr/>
            <p:nvPr/>
          </p:nvSpPr>
          <p:spPr>
            <a:xfrm>
              <a:off x="192" y="1706"/>
              <a:ext cx="1684" cy="1683"/>
            </a:xfrm>
            <a:prstGeom prst="ellipse">
              <a:avLst/>
            </a:prstGeom>
            <a:solidFill>
              <a:srgbClr val="FF99CC"/>
            </a:solidFill>
            <a:ln w="38100">
              <a:noFill/>
            </a:ln>
          </p:spPr>
          <p:txBody>
            <a:bodyPr wrap="none"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7" name="Oval 29"/>
            <p:cNvSpPr/>
            <p:nvPr/>
          </p:nvSpPr>
          <p:spPr>
            <a:xfrm>
              <a:off x="303" y="1740"/>
              <a:ext cx="1461" cy="1463"/>
            </a:xfrm>
            <a:prstGeom prst="ellipse">
              <a:avLst/>
            </a:prstGeom>
            <a:solidFill>
              <a:srgbClr val="FF99CC"/>
            </a:solidFill>
            <a:ln w="38100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8" name="Oval 30"/>
            <p:cNvSpPr/>
            <p:nvPr/>
          </p:nvSpPr>
          <p:spPr>
            <a:xfrm>
              <a:off x="288" y="1754"/>
              <a:ext cx="1461" cy="1462"/>
            </a:xfrm>
            <a:prstGeom prst="ellipse">
              <a:avLst/>
            </a:prstGeom>
            <a:solidFill>
              <a:srgbClr val="FF99CC">
                <a:alpha val="0"/>
              </a:srgbClr>
            </a:solidFill>
            <a:ln w="38100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9" name="Oval 31"/>
            <p:cNvSpPr/>
            <p:nvPr/>
          </p:nvSpPr>
          <p:spPr>
            <a:xfrm>
              <a:off x="375" y="1814"/>
              <a:ext cx="1317" cy="1316"/>
            </a:xfrm>
            <a:prstGeom prst="ellipse">
              <a:avLst/>
            </a:prstGeom>
            <a:solidFill>
              <a:srgbClr val="FF99CC"/>
            </a:solidFill>
            <a:ln w="38100">
              <a:noFill/>
            </a:ln>
          </p:spPr>
          <p:txBody>
            <a:bodyPr anchor="ctr">
              <a:spAutoFit/>
            </a:bodyPr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0" name="Oval 32"/>
            <p:cNvSpPr/>
            <p:nvPr/>
          </p:nvSpPr>
          <p:spPr>
            <a:xfrm>
              <a:off x="396" y="1835"/>
              <a:ext cx="1276" cy="1277"/>
            </a:xfrm>
            <a:prstGeom prst="ellipse">
              <a:avLst/>
            </a:prstGeom>
            <a:solidFill>
              <a:srgbClr val="FF99CC"/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1" name="Oval 33"/>
            <p:cNvSpPr/>
            <p:nvPr/>
          </p:nvSpPr>
          <p:spPr>
            <a:xfrm>
              <a:off x="412" y="1842"/>
              <a:ext cx="1246" cy="1246"/>
            </a:xfrm>
            <a:prstGeom prst="ellipse">
              <a:avLst/>
            </a:prstGeom>
            <a:solidFill>
              <a:srgbClr val="FF99CC">
                <a:alpha val="0"/>
              </a:srgbClr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2" name="Oval 34"/>
            <p:cNvSpPr/>
            <p:nvPr/>
          </p:nvSpPr>
          <p:spPr>
            <a:xfrm>
              <a:off x="426" y="1854"/>
              <a:ext cx="1184" cy="1164"/>
            </a:xfrm>
            <a:prstGeom prst="ellipse">
              <a:avLst/>
            </a:prstGeom>
            <a:solidFill>
              <a:srgbClr val="FF99CC">
                <a:alpha val="47842"/>
              </a:srgbClr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33" name="Oval 35"/>
            <p:cNvSpPr/>
            <p:nvPr/>
          </p:nvSpPr>
          <p:spPr>
            <a:xfrm>
              <a:off x="480" y="1938"/>
              <a:ext cx="1053" cy="945"/>
            </a:xfrm>
            <a:prstGeom prst="ellipse">
              <a:avLst/>
            </a:prstGeom>
            <a:solidFill>
              <a:srgbClr val="FF99CC">
                <a:alpha val="38039"/>
              </a:srgbClr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08" name="Text Box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365"/>
            </a:xfrm>
            <a:prstGeom prst="rect">
              <a:avLst/>
            </a:prstGeom>
            <a:solidFill>
              <a:srgbClr val="FF99CC"/>
            </a:solidFill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endParaRPr kumimoji="0" lang="en-US" altLang="zh-CN" sz="2800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彩云" panose="02010800040101010101" pitchFamily="2" charset="-122"/>
                <a:cs typeface="+mn-cs"/>
              </a:endParaRPr>
            </a:p>
          </p:txBody>
        </p:sp>
      </p:grpSp>
      <p:sp>
        <p:nvSpPr>
          <p:cNvPr id="4116" name="TextBox 39"/>
          <p:cNvSpPr txBox="1"/>
          <p:nvPr/>
        </p:nvSpPr>
        <p:spPr>
          <a:xfrm>
            <a:off x="1031875" y="2617788"/>
            <a:ext cx="18557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Part 4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Receiving Clients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AutoShape 24"/>
          <p:cNvSpPr>
            <a:spLocks noChangeArrowheads="1"/>
          </p:cNvSpPr>
          <p:nvPr/>
        </p:nvSpPr>
        <p:spPr bwMode="gray">
          <a:xfrm>
            <a:off x="3976688" y="4551363"/>
            <a:ext cx="448310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Oval 26"/>
          <p:cNvSpPr>
            <a:spLocks noChangeArrowheads="1"/>
          </p:cNvSpPr>
          <p:nvPr/>
        </p:nvSpPr>
        <p:spPr bwMode="gray">
          <a:xfrm>
            <a:off x="3857625" y="4702175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15"/>
          <p:cNvSpPr/>
          <p:nvPr/>
        </p:nvSpPr>
        <p:spPr>
          <a:xfrm>
            <a:off x="4511675" y="4581525"/>
            <a:ext cx="29479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pres?slideindex=1&amp;slidetitle="/>
              </a:rPr>
              <a:t>Practical Training Project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" name="虚尾箭头 69"/>
          <p:cNvSpPr/>
          <p:nvPr/>
        </p:nvSpPr>
        <p:spPr bwMode="auto">
          <a:xfrm>
            <a:off x="2635250" y="1223963"/>
            <a:ext cx="1233488" cy="484188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2" name="虚尾箭头 71"/>
          <p:cNvSpPr/>
          <p:nvPr/>
        </p:nvSpPr>
        <p:spPr bwMode="auto">
          <a:xfrm>
            <a:off x="2981325" y="1865313"/>
            <a:ext cx="977900" cy="484188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3" name="虚尾箭头 72"/>
          <p:cNvSpPr/>
          <p:nvPr/>
        </p:nvSpPr>
        <p:spPr bwMode="auto">
          <a:xfrm>
            <a:off x="3160713" y="2514600"/>
            <a:ext cx="776288" cy="484188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4" name="虚尾箭头 73"/>
          <p:cNvSpPr/>
          <p:nvPr/>
        </p:nvSpPr>
        <p:spPr bwMode="auto">
          <a:xfrm>
            <a:off x="3213100" y="3217863"/>
            <a:ext cx="741363" cy="485775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5" name="虚尾箭头 74"/>
          <p:cNvSpPr/>
          <p:nvPr/>
        </p:nvSpPr>
        <p:spPr bwMode="auto">
          <a:xfrm>
            <a:off x="3200400" y="3868738"/>
            <a:ext cx="731838" cy="484188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7" name="虚尾箭头 76"/>
          <p:cNvSpPr/>
          <p:nvPr/>
        </p:nvSpPr>
        <p:spPr bwMode="auto">
          <a:xfrm>
            <a:off x="2973388" y="4586288"/>
            <a:ext cx="919163" cy="484188"/>
          </a:xfrm>
          <a:prstGeom prst="stripedRightArrow">
            <a:avLst/>
          </a:prstGeom>
          <a:solidFill>
            <a:srgbClr val="FF66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2531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Task 2 Socializing with Clients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2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2538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2533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7" name="Rectangle 3"/>
          <p:cNvSpPr/>
          <p:nvPr/>
        </p:nvSpPr>
        <p:spPr>
          <a:xfrm>
            <a:off x="808038" y="974725"/>
            <a:ext cx="810736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(2)What are good topics and bad topics when socializing with a foreign visitor to your exhibition stand or your office?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Good topics may include food, whether, fashion, sports; holidays, local customs, local history, hobbies and interests etc. Bad topics may include money, racial tension, region, politics, marriage etc.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(3)Is it Ok to talk business over a meal or drinks in China? What do Chinese people usually talk over meals?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Yes. Chinese businesspeople don’t mind talking business over a meal. Actually, they often close a deal at a dinner table.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5" name="Picture 10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457700"/>
            <a:ext cx="609600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0" y="2216150"/>
            <a:ext cx="609600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charRg st="120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7">
                                            <p:txEl>
                                              <p:charRg st="120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7">
                                            <p:txEl>
                                              <p:charRg st="120" end="3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charRg st="434" end="5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7">
                                            <p:txEl>
                                              <p:charRg st="434" end="5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7">
                                            <p:txEl>
                                              <p:charRg st="434" end="5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3555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Task 2 Socializing with Clients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3556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3560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1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2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3557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Rectangle 3"/>
          <p:cNvSpPr/>
          <p:nvPr/>
        </p:nvSpPr>
        <p:spPr>
          <a:xfrm>
            <a:off x="484188" y="727075"/>
            <a:ext cx="843121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Activity 4 Role-play: Speaking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800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Student A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You are the assistant manager of a software export company in Shenzhen. Now you are discussing with Mr. Gray, a businessman from U.S.A. who’s here to visit your company.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discuss the arrangement for his three-day stay with him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draw up a schedule for him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£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cover the points in the table</a:t>
            </a:r>
            <a:endParaRPr lang="en-US" altLang="zh-CN" sz="2400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Student B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You are Mr. Gray, a businessman from U.S.A. Discuss the arrangement for your three-day stay with Student A.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9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700" y="5334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4579" name="Text Box 38"/>
          <p:cNvSpPr txBox="1"/>
          <p:nvPr/>
        </p:nvSpPr>
        <p:spPr>
          <a:xfrm>
            <a:off x="1050925" y="201613"/>
            <a:ext cx="7900988" cy="583565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Task 3 Going Sightseeing with Clients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580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4585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6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7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4581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Rectangle 3"/>
          <p:cNvSpPr/>
          <p:nvPr/>
        </p:nvSpPr>
        <p:spPr>
          <a:xfrm>
            <a:off x="484188" y="727075"/>
            <a:ext cx="502126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entertain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招待，款待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agenda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日程安排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cuisine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美食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stroll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散步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protruding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伸出的，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突出的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arcade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拱廊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sidewalk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人行道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corridor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走廊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3" name="Rectangle 3"/>
          <p:cNvSpPr/>
          <p:nvPr/>
        </p:nvSpPr>
        <p:spPr>
          <a:xfrm>
            <a:off x="4789488" y="727075"/>
            <a:ext cx="435451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sub-tropical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亚热带的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scorching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极热的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architecture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建筑物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transparent 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透明的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dynamic</a:t>
            </a:r>
            <a:r>
              <a:rPr lang="en-US" altLang="zh-CN" sz="28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充满活力的 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84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0" y="43624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5603" name="Text Box 38"/>
          <p:cNvSpPr txBox="1"/>
          <p:nvPr/>
        </p:nvSpPr>
        <p:spPr>
          <a:xfrm>
            <a:off x="1050925" y="201613"/>
            <a:ext cx="7900988" cy="583565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Task 3 Going Sightseeing with Clients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5604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5608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5605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Rectangle 3"/>
          <p:cNvSpPr/>
          <p:nvPr/>
        </p:nvSpPr>
        <p:spPr>
          <a:xfrm>
            <a:off x="484188" y="727075"/>
            <a:ext cx="8431212" cy="56356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Activity 1 Discussing</a:t>
            </a:r>
            <a:endParaRPr lang="en-US" altLang="zh-CN" sz="32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Discuss the following questions with your partner: </a:t>
            </a:r>
            <a:endParaRPr lang="en-US" altLang="zh-CN" sz="32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32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Is entertaining clients important for companies? Why or Why not?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 What kind of entertainment do you think is suitable for visiting clients?  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5607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26627" name="Text Box 38"/>
          <p:cNvSpPr txBox="1"/>
          <p:nvPr/>
        </p:nvSpPr>
        <p:spPr>
          <a:xfrm>
            <a:off x="1050925" y="201613"/>
            <a:ext cx="7900988" cy="583565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Task 3 Going Sightseeing with Clients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628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6632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3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6629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0" y="8699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Rectangle 3"/>
          <p:cNvSpPr/>
          <p:nvPr/>
        </p:nvSpPr>
        <p:spPr>
          <a:xfrm>
            <a:off x="484188" y="727075"/>
            <a:ext cx="8659812" cy="55975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Activity 3 Role-play</a:t>
            </a:r>
            <a:endParaRPr lang="en-US" altLang="zh-CN" sz="2800" u="sng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u="sng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Student A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You are Mr. White, the Purchasing Manager of a British digital camera firm. 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Ask B about sightseeing in Guangzhou.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Show in interest in 3 of the scenic spots recommended by B.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Discuss and make a schedule to take A to those 3 scenic spots.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u="sng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Student B</a:t>
            </a:r>
            <a:endParaRPr lang="en-US" altLang="zh-CN" sz="2400" u="sng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You are Zhang, the assistant manager of Hongxing Electronics Company in Guangzhou 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Make a brief introduction about Guangzhou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Recommends 6 scenic spots to A.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Char char="l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Discuss and make a schedule to take A to those 3 scenic spots.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31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Practical Training Project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7651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7655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7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2" name="Rectangle 3"/>
          <p:cNvSpPr/>
          <p:nvPr/>
        </p:nvSpPr>
        <p:spPr>
          <a:xfrm>
            <a:off x="268288" y="968375"/>
            <a:ext cx="8628062" cy="48990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just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Mr. White is the general manager of the New Times Electronics Trading Company in Sydney. You are a sales manager of Guangdong Hongyuan company, which specializes in manufacturing cell phones. You and Mr. White meet for the first time at this fair.</a:t>
            </a: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3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17" descr="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850" y="3462338"/>
            <a:ext cx="3695700" cy="2366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Practical Training Project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8675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8678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8676" name="Rectangle 3"/>
          <p:cNvSpPr/>
          <p:nvPr/>
        </p:nvSpPr>
        <p:spPr>
          <a:xfrm>
            <a:off x="268288" y="968375"/>
            <a:ext cx="8628062" cy="489902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Mini-task  I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Make a dialogue which takes place at your booth.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 You get to know each other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 You successfully present your products and get Mr. White interested in them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 You talk about the possibility of business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* You invite Mr. White to have dinner at China Hotel and he agrees 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7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Practical Training Project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9699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29702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00" name="Rectangle 3"/>
          <p:cNvSpPr/>
          <p:nvPr/>
        </p:nvSpPr>
        <p:spPr>
          <a:xfrm>
            <a:off x="268288" y="968375"/>
            <a:ext cx="8494712" cy="53752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Mini-task II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Devise a conversation which takes place at dinner.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 You recommend to him some famous Cantonese dishes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 You get to know more about his company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*You are both more optimistic about the possibility of business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 Mr. White will stay in Guangzhou for 2 more days for sightseeing after the fair 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* You recommend some scenic spots, which greatly arouse his interest 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701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页脚占位符 4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0723" name="WordArt 4"/>
          <p:cNvSpPr>
            <a:spLocks noTextEdit="1"/>
          </p:cNvSpPr>
          <p:nvPr/>
        </p:nvSpPr>
        <p:spPr>
          <a:xfrm>
            <a:off x="2389188" y="2232025"/>
            <a:ext cx="4470400" cy="14541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8080"/>
                </a:solid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Angsana New" charset="0"/>
                <a:ea typeface="Angsana New" charset="0"/>
              </a:rPr>
              <a:t>Thank You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8080"/>
              </a:solid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Angsana New" charset="0"/>
              <a:ea typeface="Angsana New" charset="0"/>
            </a:endParaRPr>
          </a:p>
        </p:txBody>
      </p:sp>
      <p:pic>
        <p:nvPicPr>
          <p:cNvPr id="30724" name="Picture 6" descr="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0" y="48133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页脚占位符 4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5123" name="Rectangle 2"/>
          <p:cNvSpPr>
            <a:spLocks noGrp="1"/>
          </p:cNvSpPr>
          <p:nvPr>
            <p:ph type="title"/>
          </p:nvPr>
        </p:nvSpPr>
        <p:spPr>
          <a:xfrm>
            <a:off x="1652588" y="65088"/>
            <a:ext cx="6911975" cy="812800"/>
          </a:xfrm>
          <a:solidFill>
            <a:srgbClr val="FF99CC">
              <a:alpha val="100000"/>
            </a:srgbClr>
          </a:solidFill>
        </p:spPr>
        <p:txBody>
          <a:bodyPr vert="horz" wrap="square" lIns="91440" tIns="45720" rIns="91440" bIns="45720" anchor="ctr"/>
          <a:p>
            <a:pPr algn="ctr" eaLnBrk="1" hangingPunct="1"/>
            <a:r>
              <a:rPr lang="en-US" altLang="zh-CN" dirty="0">
                <a:ea typeface="宋体" panose="02010600030101010101" pitchFamily="2" charset="-122"/>
              </a:rPr>
              <a:t>Learning Objectives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4" name="Rectangle 3"/>
          <p:cNvSpPr>
            <a:spLocks noGrp="1"/>
          </p:cNvSpPr>
          <p:nvPr>
            <p:ph idx="1"/>
          </p:nvPr>
        </p:nvSpPr>
        <p:spPr>
          <a:xfrm>
            <a:off x="1049338" y="1984375"/>
            <a:ext cx="7683500" cy="3168650"/>
          </a:xfrm>
          <a:solidFill>
            <a:srgbClr val="FFCCFF">
              <a:alpha val="100000"/>
            </a:srgbClr>
          </a:solidFill>
        </p:spPr>
        <p:txBody>
          <a:bodyPr vert="horz" wrap="square" lIns="91440" tIns="45720" rIns="91440" bIns="45720" anchor="t"/>
          <a:p>
            <a:pPr>
              <a:lnSpc>
                <a:spcPct val="80000"/>
              </a:lnSpc>
              <a:buNone/>
            </a:pPr>
            <a:r>
              <a:rPr lang="en-US" altLang="zh-CN" sz="2800" dirty="0">
                <a:solidFill>
                  <a:schemeClr val="tx2"/>
                </a:solidFill>
                <a:ea typeface="宋体" panose="02010600030101010101" pitchFamily="2" charset="-122"/>
              </a:rPr>
              <a:t>After learning this unit, you will be able to</a:t>
            </a:r>
            <a:endParaRPr lang="en-US" altLang="zh-CN" sz="280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en-US" altLang="zh-CN" sz="280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en-US" altLang="zh-CN" sz="2800" dirty="0">
                <a:ea typeface="宋体" panose="02010600030101010101" pitchFamily="2" charset="-122"/>
              </a:rPr>
              <a:t>attract more buyers to visit your stand 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en-US" altLang="zh-CN" sz="2800" dirty="0">
                <a:ea typeface="宋体" panose="02010600030101010101" pitchFamily="2" charset="-122"/>
              </a:rPr>
              <a:t>receive clients appropriately at the stand 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en-US" altLang="zh-CN" sz="2800" dirty="0">
                <a:ea typeface="宋体" panose="02010600030101010101" pitchFamily="2" charset="-122"/>
              </a:rPr>
              <a:t>entertain clients by business dinners 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en-US" altLang="zh-CN" sz="2800" dirty="0">
                <a:ea typeface="宋体" panose="02010600030101010101" pitchFamily="2" charset="-122"/>
              </a:rPr>
              <a:t>build friendly business relationship at the first contact</a:t>
            </a:r>
            <a:endParaRPr lang="zh-CN" altLang="zh-CN" sz="2800" dirty="0">
              <a:ea typeface="宋体" panose="02010600030101010101" pitchFamily="2" charset="-122"/>
            </a:endParaRPr>
          </a:p>
        </p:txBody>
      </p:sp>
      <p:pic>
        <p:nvPicPr>
          <p:cNvPr id="5125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53086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页脚占位符 2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6147" name="Rectangle 2"/>
          <p:cNvSpPr>
            <a:spLocks noGrp="1"/>
          </p:cNvSpPr>
          <p:nvPr>
            <p:ph type="title" idx="4294967295"/>
          </p:nvPr>
        </p:nvSpPr>
        <p:spPr>
          <a:xfrm>
            <a:off x="1055688" y="65088"/>
            <a:ext cx="7958137" cy="733425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ctr"/>
          <a:p>
            <a:pPr algn="ctr" eaLnBrk="1" hangingPunct="1"/>
            <a:r>
              <a:rPr lang="en-US" altLang="zh-CN" dirty="0">
                <a:ea typeface="宋体" panose="02010600030101010101" pitchFamily="2" charset="-122"/>
              </a:rPr>
              <a:t>Warm-up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41988" name="Rectangle 3"/>
          <p:cNvSpPr/>
          <p:nvPr/>
        </p:nvSpPr>
        <p:spPr>
          <a:xfrm>
            <a:off x="249238" y="688975"/>
            <a:ext cx="8589962" cy="52451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Vocabulary :Match the words with their definitions.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(1)substantial  (2) toast   (3) recipient   (4) available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(5) patron      (6) courier (7) catalogue  (8) entertain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lphaLcPeriod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act of entertaining, as by providing food  and hospitability to guests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 one who is a customer, esp. a regular one, of a store ,etc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 a pamphlet that contains a list or record of information, such as of items for sale, arranged in an orderly way and often including descriptions or illustrations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 a few words of welcome, congratulations, etc., said just before drinking (usually, an alcoholic beverage) to honor a person, event, etc.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e. a messenger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f. one that receives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g. a large, ample, or considerable amount, quantity, etc.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h. suitable or ready for use; at hand</a:t>
            </a: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(1) 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     (2) d      (3) f    (4) h    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(5) b    (6) e     (7) c     (8) a</a:t>
            </a: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4464050" y="0"/>
            <a:ext cx="215900" cy="244475"/>
          </a:xfrm>
          <a:prstGeom prst="rect">
            <a:avLst/>
          </a:prstGeom>
          <a:noFill/>
          <a:ln w="2857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1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Rectangle 7"/>
          <p:cNvSpPr/>
          <p:nvPr/>
        </p:nvSpPr>
        <p:spPr>
          <a:xfrm>
            <a:off x="4460875" y="473075"/>
            <a:ext cx="222250" cy="2603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1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1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0" y="44577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9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5924550"/>
            <a:ext cx="62865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744" end="7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charRg st="744" end="7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charRg st="744" end="7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798" end="8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8">
                                            <p:txEl>
                                              <p:charRg st="798" end="8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>
                                            <p:txEl>
                                              <p:charRg st="798" end="8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页脚占位符 2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7171" name="Rectangle 2"/>
          <p:cNvSpPr>
            <a:spLocks noGrp="1"/>
          </p:cNvSpPr>
          <p:nvPr>
            <p:ph type="title" idx="4294967295"/>
          </p:nvPr>
        </p:nvSpPr>
        <p:spPr>
          <a:xfrm>
            <a:off x="1055688" y="65088"/>
            <a:ext cx="7958137" cy="733425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ctr"/>
          <a:p>
            <a:pPr algn="ctr" eaLnBrk="1" hangingPunct="1"/>
            <a:r>
              <a:rPr lang="en-US" altLang="zh-CN" dirty="0">
                <a:ea typeface="宋体" panose="02010600030101010101" pitchFamily="2" charset="-122"/>
              </a:rPr>
              <a:t>Warm-up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7172" name="Rectangle 3"/>
          <p:cNvSpPr/>
          <p:nvPr/>
        </p:nvSpPr>
        <p:spPr>
          <a:xfrm>
            <a:off x="668655" y="998855"/>
            <a:ext cx="8475345" cy="521208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Pair work 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Share with your partner your experience of receiving clients at a fair or in an office. You may cover the following aspects.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(1) How do you greet customers?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 When you meet a regular customer, what do you talk about besides the business?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(3) What efforts do you make to establish and maintain a sound relationship with your customer?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(4) How do you usually entertain your customer?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4464050" y="0"/>
            <a:ext cx="215900" cy="244475"/>
          </a:xfrm>
          <a:prstGeom prst="rect">
            <a:avLst/>
          </a:prstGeom>
          <a:noFill/>
          <a:ln w="2857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10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Rectangle 6"/>
          <p:cNvSpPr/>
          <p:nvPr/>
        </p:nvSpPr>
        <p:spPr>
          <a:xfrm>
            <a:off x="4460875" y="473075"/>
            <a:ext cx="222250" cy="260350"/>
          </a:xfrm>
          <a:prstGeom prst="rect">
            <a:avLst/>
          </a:prstGeom>
          <a:noFill/>
          <a:ln w="2857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1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5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0" y="58293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页脚占位符 4"/>
          <p:cNvSpPr txBox="1">
            <a:spLocks noGrp="1"/>
          </p:cNvSpPr>
          <p:nvPr/>
        </p:nvSpPr>
        <p:spPr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</a:ln>
        </p:spPr>
        <p:txBody>
          <a:bodyPr/>
          <a:p>
            <a:r>
              <a:rPr lang="en-US" altLang="zh-CN" sz="2000" b="0" dirty="0">
                <a:solidFill>
                  <a:srgbClr val="FF66CC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Tour Guide Practice</a:t>
            </a:r>
            <a:endParaRPr lang="en-US" altLang="zh-CN" sz="2000" b="0" dirty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</a:endParaRPr>
          </a:p>
        </p:txBody>
      </p:sp>
      <p:sp>
        <p:nvSpPr>
          <p:cNvPr id="8195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Task 1 Receiving Customers at a Booth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196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8200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2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7" name="Rectangle 3"/>
          <p:cNvSpPr/>
          <p:nvPr/>
        </p:nvSpPr>
        <p:spPr>
          <a:xfrm>
            <a:off x="306388" y="720725"/>
            <a:ext cx="4570412" cy="57181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sales representative 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销售代表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regular customer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常客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lot 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一批货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latest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最新的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leisure suit 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休闲装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style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n.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款式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shrink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v.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缩水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wrinkle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起皱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pattern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图案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impressive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令人印象深刻的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mutual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互相的，共同的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luxury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奢华的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assess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评估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perceive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认为，理解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non-verbal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非语言的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8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56388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Rectangle 3"/>
          <p:cNvSpPr/>
          <p:nvPr/>
        </p:nvSpPr>
        <p:spPr>
          <a:xfrm>
            <a:off x="4573588" y="796925"/>
            <a:ext cx="4570412" cy="57181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motion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动作，手势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flip through 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翻阅 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spiel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n.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谈话，套话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appropriate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合适的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precedent 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前例，惯例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dot-com bubble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网络公司泡沫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off-putting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令人不悦的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motivate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促使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previous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先前的，预先的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live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现场的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budget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预算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cost-effective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节约费用的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spring for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付帐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skit 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n.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滑稽短剧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integral </a:t>
            </a:r>
            <a:r>
              <a:rPr lang="en-US" altLang="zh-CN" sz="2000" i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adj.</a:t>
            </a:r>
            <a:r>
              <a:rPr lang="en-US" altLang="zh-CN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必要的，不可缺少的</a:t>
            </a:r>
            <a:endParaRPr lang="zh-CN" altLang="en-US" sz="20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9219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Task 1 Receiving Customers at a Booth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220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9224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6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5720" name="Rectangle 3"/>
          <p:cNvSpPr/>
          <p:nvPr/>
        </p:nvSpPr>
        <p:spPr>
          <a:xfrm>
            <a:off x="630238" y="1139825"/>
            <a:ext cx="7942262" cy="48418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32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Activity 1 Listening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Listen to a conversation between an exhibitor and a regular customer. They are talking at the stand of an exhibition. Are the statements below true or false?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customer placed an order for garments last time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products are popular on the market.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new products are in a standard size.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new product was launched a month ago.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  <a:buAutoNum type="arabicParenBoth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fabric of the product is wrinkle-free.</a:t>
            </a:r>
            <a:endParaRPr lang="en-US" altLang="zh-CN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T   (2) T  (3) F  (4) F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2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449580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11" descr="imagesCA0Z1IZ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86450"/>
            <a:ext cx="60960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charRg st="400" end="4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20">
                                            <p:txEl>
                                              <p:charRg st="400" end="4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20">
                                            <p:txEl>
                                              <p:charRg st="400" end="4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页脚占位符 4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rgbClr val="FF66CC"/>
              </a:solidFill>
              <a:effectLst/>
              <a:uLnTx/>
              <a:uFillTx/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0243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Receiving Customers at a Booth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4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0247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5" name="Rectangle 3"/>
          <p:cNvSpPr/>
          <p:nvPr/>
        </p:nvSpPr>
        <p:spPr>
          <a:xfrm>
            <a:off x="230188" y="0"/>
            <a:ext cx="8685212" cy="68580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Script (1)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Welcome to our stand. Oh, is it Mr. Williams? How nice to see you again! How’s everything with you?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Fine. Nice to see you again.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Well, Mr. Williams. I remember you placed a large order for our products three months ago. How did you find the last lot of leisure suits and children’s wear?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Oh, excellent. They are of high quality and beautiful designs. They sell well in my country.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I’m very glad to hear that. Now we have a good variety of our new products displayed here. They are available in various styles and sizes. Would you like to come in and have a look in the showroom?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Sure!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6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0" y="4984750"/>
            <a:ext cx="887413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页脚占位符 4"/>
          <p:cNvSpPr txBox="1">
            <a:spLocks noGrp="1"/>
          </p:cNvSpPr>
          <p:nvPr/>
        </p:nvSpPr>
        <p:spPr bwMode="auto">
          <a:xfrm>
            <a:off x="5476875" y="6210300"/>
            <a:ext cx="3667125" cy="6477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</p:spPr>
        <p:txBody>
          <a:bodyPr/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kern="1200" cap="none" spc="0" normalizeH="0" baseline="0" noProof="0">
                <a:solidFill>
                  <a:srgbClr val="1C1C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Practical English for Exhibition and Trade Fair</a:t>
            </a:r>
            <a:endParaRPr kumimoji="0" lang="en-US" altLang="zh-CN" kern="1200" cap="none" spc="0" normalizeH="0" baseline="0" noProof="0">
              <a:solidFill>
                <a:srgbClr val="1C1C1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en-US" altLang="zh-CN" sz="2000" b="0" kern="1200" cap="none" spc="0" normalizeH="0" baseline="0" noProof="0">
              <a:solidFill>
                <a:srgbClr val="FF66CC"/>
              </a:solidFill>
              <a:latin typeface="Arial" panose="020B0604020202020204" pitchFamily="34" charset="0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11267" name="Text Box 38"/>
          <p:cNvSpPr txBox="1"/>
          <p:nvPr/>
        </p:nvSpPr>
        <p:spPr>
          <a:xfrm>
            <a:off x="1050925" y="201613"/>
            <a:ext cx="7900988" cy="579437"/>
          </a:xfrm>
          <a:prstGeom prst="rect">
            <a:avLst/>
          </a:prstGeom>
          <a:solidFill>
            <a:srgbClr val="FF99CC"/>
          </a:solidFill>
          <a:ln w="2857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Task 1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Receiving Customers at a Booth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68" name="Group 19"/>
          <p:cNvGrpSpPr/>
          <p:nvPr/>
        </p:nvGrpSpPr>
        <p:grpSpPr>
          <a:xfrm>
            <a:off x="1068388" y="630238"/>
            <a:ext cx="693737" cy="728662"/>
            <a:chOff x="802" y="845"/>
            <a:chExt cx="827" cy="826"/>
          </a:xfrm>
        </p:grpSpPr>
        <p:sp>
          <p:nvSpPr>
            <p:cNvPr id="11271" name="Oval 20"/>
            <p:cNvSpPr/>
            <p:nvPr/>
          </p:nvSpPr>
          <p:spPr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Oval 21"/>
            <p:cNvSpPr/>
            <p:nvPr/>
          </p:nvSpPr>
          <p:spPr>
            <a:xfrm>
              <a:off x="836" y="879"/>
              <a:ext cx="758" cy="758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70195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Oval 22"/>
            <p:cNvSpPr/>
            <p:nvPr/>
          </p:nvSpPr>
          <p:spPr>
            <a:xfrm>
              <a:off x="870" y="915"/>
              <a:ext cx="690" cy="690"/>
            </a:xfrm>
            <a:prstGeom prst="ellipse">
              <a:avLst/>
            </a:prstGeom>
            <a:noFill/>
            <a:ln w="38100" cap="flat" cmpd="sng">
              <a:solidFill>
                <a:schemeClr val="hlink">
                  <a:alpha val="30196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algn="l"/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69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/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u="sng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Script (2)</a:t>
            </a:r>
            <a:endParaRPr lang="en-US" altLang="zh-CN" sz="2400" u="sng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Just come this way, please! 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Oh, you have so many different styles of clothes. Would you please introduce your latest products to me?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Certainly. The new varieties have vivid designs and beautiful colors. This style is the latest fashion. It has been on the market for only a week and has already become very popular.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it looks original and very fashionable. 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That’s right. It is made of high-quality material. This fabric is not liable to shrink or wrinkle. Different flower patterns are designed for different customers.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That’s really impressive. We always have faith in the quality of your products. How about the price?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A: Considering the long-standing business relationship between us, we can offer you very favorable prices. Would you like to take a seat and have a cup of coffee and we can talk about the price?</a:t>
            </a:r>
            <a:endParaRPr lang="en-US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 indent="-609600" algn="l" eaLnBrk="0" hangingPunct="0">
              <a:spcBef>
                <a:spcPct val="20000"/>
              </a:spcBef>
              <a:buSzPct val="85000"/>
              <a:buFont typeface="Wingdings" panose="05000000000000000000" pitchFamily="2" charset="2"/>
            </a:pPr>
            <a:r>
              <a:rPr lang="en-US" altLang="zh-CN" sz="2400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B: Good idea.</a:t>
            </a:r>
            <a:endParaRPr lang="zh-CN" altLang="zh-CN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70" name="Picture 6" descr="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588" y="241300"/>
            <a:ext cx="887412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13404</Words>
  <Application>WPS 演示</Application>
  <PresentationFormat>全屏显示(4:3)</PresentationFormat>
  <Paragraphs>418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华文琥珀</vt:lpstr>
      <vt:lpstr>华文行楷</vt:lpstr>
      <vt:lpstr>黑体</vt:lpstr>
      <vt:lpstr>华文彩云</vt:lpstr>
      <vt:lpstr>Times New Roman</vt:lpstr>
      <vt:lpstr>Calibri</vt:lpstr>
      <vt:lpstr>微软雅黑</vt:lpstr>
      <vt:lpstr>Arial Unicode MS</vt:lpstr>
      <vt:lpstr>Angsana New</vt:lpstr>
      <vt:lpstr>Segoe Print</vt:lpstr>
      <vt:lpstr>437TGp_bizpeople_light_ani</vt:lpstr>
      <vt:lpstr>    Module 2 Services at an Exhibition  Part 4 Receiving Clients 接待客户</vt:lpstr>
      <vt:lpstr> Module 2  Services before an Exhibition  </vt:lpstr>
      <vt:lpstr>Learning Objectives</vt:lpstr>
      <vt:lpstr>Warm-up</vt:lpstr>
      <vt:lpstr>Warm-up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winnie</dc:creator>
  <cp:lastModifiedBy>LYQ</cp:lastModifiedBy>
  <cp:revision>377</cp:revision>
  <dcterms:created xsi:type="dcterms:W3CDTF">2009-10-17T15:49:00Z</dcterms:created>
  <dcterms:modified xsi:type="dcterms:W3CDTF">2021-03-17T01:32:24Z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